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721850" cy="7561263"/>
  <p:notesSz cx="6799263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0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66"/>
    <a:srgbClr val="FFCC99"/>
    <a:srgbClr val="FF3300"/>
    <a:srgbClr val="99CCFF"/>
    <a:srgbClr val="0066FF"/>
    <a:srgbClr val="A2C1C4"/>
    <a:srgbClr val="FFE4C9"/>
    <a:srgbClr val="CCFF6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5221" autoAdjust="0"/>
  </p:normalViewPr>
  <p:slideViewPr>
    <p:cSldViewPr>
      <p:cViewPr varScale="1">
        <p:scale>
          <a:sx n="99" d="100"/>
          <a:sy n="99" d="100"/>
        </p:scale>
        <p:origin x="1770" y="72"/>
      </p:cViewPr>
      <p:guideLst>
        <p:guide orient="horz" pos="2381"/>
        <p:guide pos="30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76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3" tIns="45737" rIns="91473" bIns="457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fr-FR"/>
              <a:t>ORGANIGRAMME UFR SCIENCES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910" y="1"/>
            <a:ext cx="2945764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3" tIns="45737" rIns="91473" bIns="457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393D38-B05F-4898-A482-1839B80AA559}" type="datetimeFigureOut">
              <a:rPr lang="fr-FR"/>
              <a:pPr>
                <a:defRPr/>
              </a:pPr>
              <a:t>03/06/2021</a:t>
            </a:fld>
            <a:endParaRPr lang="fr-FR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9"/>
            <a:ext cx="294576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3" tIns="45737" rIns="91473" bIns="457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910" y="9431339"/>
            <a:ext cx="2945764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3" tIns="45737" rIns="91473" bIns="457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3F93DD7-55C9-4A96-A6D8-1D9FFF255E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92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7354" cy="496888"/>
          </a:xfrm>
          <a:prstGeom prst="rect">
            <a:avLst/>
          </a:prstGeom>
        </p:spPr>
        <p:txBody>
          <a:bodyPr vert="horz" wrap="square" lIns="91473" tIns="45737" rIns="91473" bIns="457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fr-FR"/>
              <a:t>ORGANIGRAMME UFR SCIENCES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319" y="1"/>
            <a:ext cx="2947354" cy="496888"/>
          </a:xfrm>
          <a:prstGeom prst="rect">
            <a:avLst/>
          </a:prstGeom>
        </p:spPr>
        <p:txBody>
          <a:bodyPr vert="horz" lIns="91473" tIns="45737" rIns="91473" bIns="45737" rtlCol="0"/>
          <a:lstStyle>
            <a:lvl1pPr algn="r">
              <a:defRPr sz="1200"/>
            </a:lvl1pPr>
          </a:lstStyle>
          <a:p>
            <a:pPr>
              <a:defRPr/>
            </a:pPr>
            <a:fld id="{BC6EA9B7-1544-4078-AD52-7EF704B7BD56}" type="datetimeFigureOut">
              <a:rPr lang="fr-FR"/>
              <a:pPr>
                <a:defRPr/>
              </a:pPr>
              <a:t>03/06/2021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744538"/>
            <a:ext cx="47879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3" tIns="45737" rIns="91473" bIns="45737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404" y="4716465"/>
            <a:ext cx="5438456" cy="4468812"/>
          </a:xfrm>
          <a:prstGeom prst="rect">
            <a:avLst/>
          </a:prstGeom>
        </p:spPr>
        <p:txBody>
          <a:bodyPr vert="horz" lIns="91473" tIns="45737" rIns="91473" bIns="45737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9"/>
            <a:ext cx="2947354" cy="496887"/>
          </a:xfrm>
          <a:prstGeom prst="rect">
            <a:avLst/>
          </a:prstGeom>
        </p:spPr>
        <p:txBody>
          <a:bodyPr vert="horz" wrap="square" lIns="91473" tIns="45737" rIns="91473" bIns="457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319" y="9431339"/>
            <a:ext cx="2947354" cy="496887"/>
          </a:xfrm>
          <a:prstGeom prst="rect">
            <a:avLst/>
          </a:prstGeom>
        </p:spPr>
        <p:txBody>
          <a:bodyPr vert="horz" lIns="91473" tIns="45737" rIns="91473" bIns="45737" rtlCol="0" anchor="b"/>
          <a:lstStyle>
            <a:lvl1pPr algn="r">
              <a:defRPr sz="1200"/>
            </a:lvl1pPr>
          </a:lstStyle>
          <a:p>
            <a:pPr>
              <a:defRPr/>
            </a:pPr>
            <a:fld id="{21C22F01-A2AE-4BF4-82B8-82CA4B6753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44472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C6ADD-D9B5-4D1E-9F3D-2137EEFC3133}" type="datetimeFigureOut">
              <a:rPr lang="fr-FR"/>
              <a:pPr>
                <a:defRPr/>
              </a:pPr>
              <a:t>03/06/2021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C3004-128A-4900-B154-D981261AEC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B501F-8D64-460B-BCD0-DF1C90301C21}" type="datetimeFigureOut">
              <a:rPr lang="fr-FR"/>
              <a:pPr>
                <a:defRPr/>
              </a:pPr>
              <a:t>03/06/2021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1958E-D9D1-4EF2-9856-71C3440E87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240A6-D577-474D-A350-6109AB13A64A}" type="datetimeFigureOut">
              <a:rPr lang="fr-FR"/>
              <a:pPr>
                <a:defRPr/>
              </a:pPr>
              <a:t>03/06/2021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F5C29-518F-4BFD-9B45-588B192B6B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B6EA8-5FA4-43A3-B713-2EAAC99CEEFE}" type="datetimeFigureOut">
              <a:rPr lang="fr-FR"/>
              <a:pPr>
                <a:defRPr/>
              </a:pPr>
              <a:t>03/06/2021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14B0E-84C4-4432-ABB0-82791CF421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AB5EF-1F91-4EC0-931E-292A021C28E4}" type="datetimeFigureOut">
              <a:rPr lang="fr-FR"/>
              <a:pPr>
                <a:defRPr/>
              </a:pPr>
              <a:t>03/06/2021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475CE-1FD4-4F30-8145-C8C1E8FDF3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50615-56FF-4B1A-BDB6-F9E00E13D08F}" type="datetimeFigureOut">
              <a:rPr lang="fr-FR"/>
              <a:pPr>
                <a:defRPr/>
              </a:pPr>
              <a:t>03/06/2021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968B0-4F57-4040-9895-8D7EBD87B2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7655D-2443-46AF-8057-8DE4E6CE5361}" type="datetimeFigureOut">
              <a:rPr lang="fr-FR"/>
              <a:pPr>
                <a:defRPr/>
              </a:pPr>
              <a:t>03/06/2021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EA9C-3CC4-4261-83C3-1F4795183A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56FD8-693C-4C6D-8319-77C162581E3B}" type="datetimeFigureOut">
              <a:rPr lang="fr-FR"/>
              <a:pPr>
                <a:defRPr/>
              </a:pPr>
              <a:t>03/06/2021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58749-829D-4671-86B5-4E30F1FD8B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99553-9C04-4B10-8007-84551ACFF5EA}" type="datetimeFigureOut">
              <a:rPr lang="fr-FR"/>
              <a:pPr>
                <a:defRPr/>
              </a:pPr>
              <a:t>03/06/2021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76181-897F-4878-B0CD-5E640A4C06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736B-5A5D-4F86-939B-FD6499D25DC6}" type="datetimeFigureOut">
              <a:rPr lang="fr-FR"/>
              <a:pPr>
                <a:defRPr/>
              </a:pPr>
              <a:t>03/06/2021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ACEF9-628A-41CB-9A1E-8A7E1B128B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437A0-1B03-414E-919F-3A7D681BD54D}" type="datetimeFigureOut">
              <a:rPr lang="fr-FR"/>
              <a:pPr>
                <a:defRPr/>
              </a:pPr>
              <a:t>03/06/2021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550D8-DCAC-42DA-B7F7-F914D114C2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301625"/>
            <a:ext cx="87503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40" tIns="47320" rIns="94640" bIns="473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765300"/>
            <a:ext cx="8750300" cy="498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40" tIns="47320" rIns="94640" bIns="47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85775" y="6886575"/>
            <a:ext cx="2268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40" tIns="47320" rIns="94640" bIns="473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0933C750-3C0D-4863-8F29-BD646D1993A6}" type="datetimeFigureOut">
              <a:rPr lang="fr-FR"/>
              <a:pPr>
                <a:defRPr/>
              </a:pPr>
              <a:t>03/06/2021</a:t>
            </a:fld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22638" y="6886575"/>
            <a:ext cx="3076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40" tIns="47320" rIns="94640" bIns="473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7538" y="6886575"/>
            <a:ext cx="2268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40" tIns="47320" rIns="94640" bIns="473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BE88BB3-6B3F-41C5-AA64-AC7B28C405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4615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4615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2pPr>
      <a:lvl3pPr algn="ctr" defTabSz="94615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3pPr>
      <a:lvl4pPr algn="ctr" defTabSz="94615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4pPr>
      <a:lvl5pPr algn="ctr" defTabSz="94615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55600" indent="-355600" algn="l" defTabSz="946150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68350" indent="-295275" algn="l" defTabSz="946150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82688" indent="-236538" algn="l" defTabSz="946150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55763" indent="-236538" algn="l" defTabSz="946150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28838" indent="-236538" algn="l" defTabSz="9461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379533" y="1123870"/>
            <a:ext cx="2299494" cy="35760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4640" tIns="47320" rIns="94640" bIns="47320"/>
          <a:lstStyle/>
          <a:p>
            <a:pPr marL="111125" lvl="1" algn="ctr" defTabSz="946150">
              <a:spcAft>
                <a:spcPts val="0"/>
              </a:spcAft>
            </a:pPr>
            <a:r>
              <a:rPr lang="fr-FR" sz="1000" b="1" dirty="0">
                <a:latin typeface="Calibri" pitchFamily="34" charset="0"/>
              </a:rPr>
              <a:t>Doyenne UFR Sciences   </a:t>
            </a:r>
          </a:p>
          <a:p>
            <a:pPr marL="0" lvl="1" algn="ctr" defTabSz="946150">
              <a:spcAft>
                <a:spcPts val="300"/>
              </a:spcAft>
            </a:pPr>
            <a:r>
              <a:rPr lang="fr-FR" sz="1000" dirty="0">
                <a:latin typeface="Calibri" pitchFamily="34" charset="0"/>
              </a:rPr>
              <a:t>  </a:t>
            </a:r>
            <a:r>
              <a:rPr lang="fr-FR" sz="1000" b="1" dirty="0">
                <a:latin typeface="Calibri" pitchFamily="34" charset="0"/>
              </a:rPr>
              <a:t>Laurence MOURET (PR)</a:t>
            </a:r>
          </a:p>
        </p:txBody>
      </p:sp>
      <p:sp>
        <p:nvSpPr>
          <p:cNvPr id="3" name="Line 51"/>
          <p:cNvSpPr>
            <a:spLocks noChangeShapeType="1"/>
          </p:cNvSpPr>
          <p:nvPr/>
        </p:nvSpPr>
        <p:spPr bwMode="auto">
          <a:xfrm>
            <a:off x="5014913" y="446220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4" name="Groupe 3"/>
          <p:cNvGrpSpPr/>
          <p:nvPr/>
        </p:nvGrpSpPr>
        <p:grpSpPr>
          <a:xfrm>
            <a:off x="-154248" y="324247"/>
            <a:ext cx="2765425" cy="991295"/>
            <a:chOff x="-154248" y="-99915"/>
            <a:chExt cx="2765425" cy="991295"/>
          </a:xfrm>
        </p:grpSpPr>
        <p:sp>
          <p:nvSpPr>
            <p:cNvPr id="5" name="Text Box 67"/>
            <p:cNvSpPr txBox="1">
              <a:spLocks noChangeArrowheads="1"/>
            </p:cNvSpPr>
            <p:nvPr/>
          </p:nvSpPr>
          <p:spPr bwMode="auto">
            <a:xfrm>
              <a:off x="-154248" y="-99915"/>
              <a:ext cx="2765425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4640" tIns="47320" rIns="94640" bIns="47320">
              <a:spAutoFit/>
            </a:bodyPr>
            <a:lstStyle/>
            <a:p>
              <a:pPr defTabSz="946150"/>
              <a:r>
                <a:rPr lang="fr-FR" sz="1200" b="1" dirty="0">
                  <a:latin typeface="Calibri" pitchFamily="34" charset="0"/>
                </a:rPr>
                <a:t>      Organigramme UFR Sciences</a:t>
              </a:r>
            </a:p>
          </p:txBody>
        </p:sp>
        <p:pic>
          <p:nvPicPr>
            <p:cNvPr id="6" name="Picture 68" descr="logo-science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552" y="188117"/>
              <a:ext cx="1684338" cy="703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632644" y="2635831"/>
            <a:ext cx="1990466" cy="512242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solidFill>
                  <a:srgbClr val="FF0000"/>
                </a:solidFill>
                <a:latin typeface="Calibri" pitchFamily="34" charset="0"/>
              </a:rPr>
              <a:t>Département Chimie</a:t>
            </a:r>
            <a:br>
              <a:rPr lang="fr-FR" sz="900" b="1" dirty="0">
                <a:latin typeface="Calibri" pitchFamily="34" charset="0"/>
              </a:rPr>
            </a:br>
            <a:r>
              <a:rPr lang="fr-FR" sz="900" b="1" dirty="0">
                <a:latin typeface="Calibri" pitchFamily="34" charset="0"/>
              </a:rPr>
              <a:t>Directeur :  Philippe KNAUTH (PR)</a:t>
            </a:r>
          </a:p>
          <a:p>
            <a:pPr algn="ctr" defTabSz="946150">
              <a:defRPr/>
            </a:pPr>
            <a:endParaRPr lang="fr-FR" sz="900" b="1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9645" y="1936970"/>
            <a:ext cx="1972800" cy="42345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4640" tIns="47320" rIns="94640" bIns="47320"/>
          <a:lstStyle/>
          <a:p>
            <a:pPr algn="ctr" defTabSz="946150">
              <a:spcAft>
                <a:spcPts val="0"/>
              </a:spcAft>
              <a:defRPr/>
            </a:pPr>
            <a:r>
              <a:rPr lang="fr-FR" sz="900" b="1" dirty="0">
                <a:latin typeface="Calibri" pitchFamily="34" charset="0"/>
              </a:rPr>
              <a:t>Vice-Doyen Recherche  </a:t>
            </a:r>
          </a:p>
          <a:p>
            <a:pPr algn="ctr" defTabSz="946150">
              <a:defRPr/>
            </a:pPr>
            <a:r>
              <a:rPr lang="fr-FR" sz="900" dirty="0">
                <a:solidFill>
                  <a:srgbClr val="000000"/>
                </a:solidFill>
                <a:latin typeface="Calibri" pitchFamily="34" charset="0"/>
              </a:rPr>
              <a:t>Jérôme TROUSLARD (PR)</a:t>
            </a:r>
            <a:endParaRPr lang="fr-FR" sz="400" dirty="0">
              <a:latin typeface="Calibri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733681" y="1940381"/>
            <a:ext cx="1882488" cy="4121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4640" tIns="47320" rIns="94640" bIns="47320"/>
          <a:lstStyle/>
          <a:p>
            <a:pPr algn="ctr" defTabSz="946150">
              <a:spcAft>
                <a:spcPts val="200"/>
              </a:spcAft>
              <a:defRPr/>
            </a:pPr>
            <a:r>
              <a:rPr lang="fr-FR" sz="900" b="1" dirty="0">
                <a:latin typeface="Calibri" pitchFamily="34" charset="0"/>
              </a:rPr>
              <a:t>Responsable Administrative UFR</a:t>
            </a:r>
          </a:p>
          <a:p>
            <a:pPr algn="ctr" defTabSz="946150">
              <a:defRPr/>
            </a:pPr>
            <a:r>
              <a:rPr lang="fr-FR" sz="900" dirty="0">
                <a:latin typeface="Calibri" pitchFamily="34" charset="0"/>
              </a:rPr>
              <a:t>Sylvie NEAUPORT</a:t>
            </a:r>
          </a:p>
          <a:p>
            <a:pPr algn="ctr" defTabSz="946150">
              <a:defRPr/>
            </a:pPr>
            <a:endParaRPr lang="fr-FR" sz="400" dirty="0">
              <a:latin typeface="Calibri" pitchFamily="34" charset="0"/>
            </a:endParaRPr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>
          <a:xfrm flipH="1">
            <a:off x="2072446" y="1683215"/>
            <a:ext cx="101788" cy="253755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229139" y="1964259"/>
            <a:ext cx="2014979" cy="39380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Vice-Doyen Enseignement et IP </a:t>
            </a:r>
          </a:p>
          <a:p>
            <a:pPr algn="ctr" defTabSz="946150">
              <a:defRPr/>
            </a:pPr>
            <a:r>
              <a:rPr lang="fr-FR" sz="900" dirty="0">
                <a:latin typeface="Calibri" pitchFamily="34" charset="0"/>
              </a:rPr>
              <a:t>Marc GEORGELIN (PR)</a:t>
            </a:r>
          </a:p>
        </p:txBody>
      </p:sp>
      <p:cxnSp>
        <p:nvCxnSpPr>
          <p:cNvPr id="12" name="Connecteur droit 11"/>
          <p:cNvCxnSpPr>
            <a:endCxn id="2" idx="2"/>
          </p:cNvCxnSpPr>
          <p:nvPr/>
        </p:nvCxnSpPr>
        <p:spPr>
          <a:xfrm>
            <a:off x="4528961" y="1481473"/>
            <a:ext cx="319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174234" y="1689201"/>
            <a:ext cx="4809646" cy="13361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stCxn id="7" idx="0"/>
            <a:endCxn id="7" idx="0"/>
          </p:cNvCxnSpPr>
          <p:nvPr/>
        </p:nvCxnSpPr>
        <p:spPr>
          <a:xfrm>
            <a:off x="4627877" y="2635831"/>
            <a:ext cx="0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4550039" y="1523041"/>
            <a:ext cx="4751" cy="180059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cxnSpLocks/>
          </p:cNvCxnSpPr>
          <p:nvPr/>
        </p:nvCxnSpPr>
        <p:spPr>
          <a:xfrm>
            <a:off x="4992666" y="1688663"/>
            <a:ext cx="12276" cy="236232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6977742" y="1683215"/>
            <a:ext cx="12276" cy="26506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67"/>
          <p:cNvSpPr txBox="1">
            <a:spLocks noChangeArrowheads="1"/>
          </p:cNvSpPr>
          <p:nvPr/>
        </p:nvSpPr>
        <p:spPr bwMode="auto">
          <a:xfrm>
            <a:off x="6192376" y="324247"/>
            <a:ext cx="27654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640" tIns="47320" rIns="94640" bIns="47320">
            <a:spAutoFit/>
          </a:bodyPr>
          <a:lstStyle/>
          <a:p>
            <a:pPr defTabSz="946150"/>
            <a:r>
              <a:rPr lang="fr-FR" sz="1200" b="1" dirty="0">
                <a:latin typeface="Calibri" pitchFamily="34" charset="0"/>
              </a:rPr>
              <a:t>      Département Chimie</a:t>
            </a:r>
          </a:p>
        </p:txBody>
      </p:sp>
      <p:cxnSp>
        <p:nvCxnSpPr>
          <p:cNvPr id="19" name="Connecteur droit 18"/>
          <p:cNvCxnSpPr>
            <a:cxnSpLocks/>
          </p:cNvCxnSpPr>
          <p:nvPr/>
        </p:nvCxnSpPr>
        <p:spPr>
          <a:xfrm flipH="1">
            <a:off x="3492773" y="3158984"/>
            <a:ext cx="1072493" cy="1123341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 bwMode="auto">
          <a:xfrm>
            <a:off x="7274216" y="6432516"/>
            <a:ext cx="883889" cy="3110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 rtlCol="0">
            <a:spAutoFit/>
          </a:bodyPr>
          <a:lstStyle/>
          <a:p>
            <a:pPr algn="ctr" defTabSz="946150"/>
            <a:endParaRPr lang="fr-FR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8822140" y="3924647"/>
            <a:ext cx="785424" cy="512242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Niveau 5</a:t>
            </a: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 bwMode="auto">
          <a:xfrm>
            <a:off x="8533333" y="7430063"/>
            <a:ext cx="883889" cy="3110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 rtlCol="0">
            <a:spAutoFit/>
          </a:bodyPr>
          <a:lstStyle/>
          <a:p>
            <a:pPr algn="ctr" defTabSz="946150"/>
            <a:endParaRPr lang="fr-FR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8821365" y="2741357"/>
            <a:ext cx="785424" cy="512242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Niveau 4</a:t>
            </a:r>
            <a:endParaRPr lang="fr-FR" sz="8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b="1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8821365" y="1863254"/>
            <a:ext cx="800840" cy="6027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Niveau 3</a:t>
            </a:r>
            <a:endParaRPr lang="fr-FR" sz="800" dirty="0">
              <a:latin typeface="Calibri" pitchFamily="34" charset="0"/>
            </a:endParaRPr>
          </a:p>
        </p:txBody>
      </p:sp>
      <p:sp>
        <p:nvSpPr>
          <p:cNvPr id="30" name="Flèche vers le haut 29"/>
          <p:cNvSpPr/>
          <p:nvPr/>
        </p:nvSpPr>
        <p:spPr>
          <a:xfrm>
            <a:off x="8793679" y="966634"/>
            <a:ext cx="813110" cy="540271"/>
          </a:xfrm>
          <a:prstGeom prst="upArrow">
            <a:avLst>
              <a:gd name="adj1" fmla="val 100000"/>
              <a:gd name="adj2" fmla="val 500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4640" tIns="47320" rIns="94640" bIns="47320"/>
          <a:lstStyle/>
          <a:p>
            <a:pPr algn="ctr"/>
            <a:r>
              <a:rPr lang="fr-FR" sz="900" b="1" dirty="0">
                <a:latin typeface="Calibri" panose="020F0502020204030204" pitchFamily="34" charset="0"/>
                <a:cs typeface="Calibri" panose="020F0502020204030204" pitchFamily="34" charset="0"/>
              </a:rPr>
              <a:t>Niveau 2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68437" y="4140671"/>
            <a:ext cx="6696744" cy="232851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Coordination technique des sites : Sébastien BEASSE 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5870145" y="2710302"/>
            <a:ext cx="2296662" cy="373447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solidFill>
                  <a:srgbClr val="FF0000"/>
                </a:solidFill>
                <a:latin typeface="Calibri" pitchFamily="34" charset="0"/>
              </a:rPr>
              <a:t>Département Chimie</a:t>
            </a:r>
            <a:br>
              <a:rPr lang="fr-FR" sz="900" b="1" dirty="0">
                <a:latin typeface="Calibri" pitchFamily="34" charset="0"/>
              </a:rPr>
            </a:br>
            <a:r>
              <a:rPr lang="fr-FR" sz="900" b="1" dirty="0">
                <a:latin typeface="Calibri" pitchFamily="34" charset="0"/>
              </a:rPr>
              <a:t>Directeur adjoint :  Olivier CHUZEL (MCF)</a:t>
            </a:r>
          </a:p>
          <a:p>
            <a:pPr algn="ctr" defTabSz="946150">
              <a:defRPr/>
            </a:pPr>
            <a:endParaRPr lang="fr-FR" sz="900" b="1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</p:txBody>
      </p:sp>
      <p:cxnSp>
        <p:nvCxnSpPr>
          <p:cNvPr id="36" name="Connecteur droit 35"/>
          <p:cNvCxnSpPr/>
          <p:nvPr/>
        </p:nvCxnSpPr>
        <p:spPr>
          <a:xfrm flipH="1" flipV="1">
            <a:off x="3286996" y="2871216"/>
            <a:ext cx="327753" cy="5865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H="1">
            <a:off x="5623110" y="2892505"/>
            <a:ext cx="243784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8461325" y="6133919"/>
            <a:ext cx="0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972016" y="2689978"/>
            <a:ext cx="2296662" cy="393771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solidFill>
                  <a:srgbClr val="FF0000"/>
                </a:solidFill>
                <a:latin typeface="Calibri" pitchFamily="34" charset="0"/>
              </a:rPr>
              <a:t>Département Chimie</a:t>
            </a:r>
            <a:br>
              <a:rPr lang="fr-FR" sz="900" b="1" dirty="0">
                <a:latin typeface="Calibri" pitchFamily="34" charset="0"/>
              </a:rPr>
            </a:br>
            <a:r>
              <a:rPr lang="fr-FR" sz="900" b="1" dirty="0">
                <a:latin typeface="Calibri" pitchFamily="34" charset="0"/>
              </a:rPr>
              <a:t>Directeur adjoint :  Olivier MARGEAT (MCF)</a:t>
            </a:r>
          </a:p>
          <a:p>
            <a:pPr algn="ctr" defTabSz="946150">
              <a:defRPr/>
            </a:pPr>
            <a:endParaRPr lang="fr-FR" sz="900" b="1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</p:txBody>
      </p:sp>
      <p:cxnSp>
        <p:nvCxnSpPr>
          <p:cNvPr id="50" name="Connecteur droit 49"/>
          <p:cNvCxnSpPr>
            <a:cxnSpLocks/>
            <a:stCxn id="7" idx="2"/>
          </p:cNvCxnSpPr>
          <p:nvPr/>
        </p:nvCxnSpPr>
        <p:spPr>
          <a:xfrm>
            <a:off x="4627877" y="3148073"/>
            <a:ext cx="2646339" cy="776574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7260141" y="3924647"/>
            <a:ext cx="1273192" cy="612448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Responsable Administrative du département de Chimie : Isabelle AZAN</a:t>
            </a:r>
          </a:p>
        </p:txBody>
      </p:sp>
      <p:sp>
        <p:nvSpPr>
          <p:cNvPr id="40" name="Text Box 3">
            <a:extLst>
              <a:ext uri="{FF2B5EF4-FFF2-40B4-BE49-F238E27FC236}">
                <a16:creationId xmlns:a16="http://schemas.microsoft.com/office/drawing/2014/main" id="{D9B2B8E9-F7F5-41C6-88AA-AE5AE810B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7762" y="1943174"/>
            <a:ext cx="2014979" cy="4703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Vice-Doyenne en charge des ressources  dédiées à la formation</a:t>
            </a:r>
          </a:p>
          <a:p>
            <a:pPr algn="ctr" defTabSz="946150">
              <a:defRPr/>
            </a:pPr>
            <a:r>
              <a:rPr lang="fr-FR" sz="900" dirty="0">
                <a:latin typeface="Calibri" pitchFamily="34" charset="0"/>
              </a:rPr>
              <a:t>Isabelle BEURROIES (PR)</a:t>
            </a:r>
          </a:p>
        </p:txBody>
      </p: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D75F0E89-808A-4DB9-9E5B-16D895494FE8}"/>
              </a:ext>
            </a:extLst>
          </p:cNvPr>
          <p:cNvCxnSpPr>
            <a:cxnSpLocks/>
          </p:cNvCxnSpPr>
          <p:nvPr/>
        </p:nvCxnSpPr>
        <p:spPr>
          <a:xfrm>
            <a:off x="3119164" y="1702562"/>
            <a:ext cx="0" cy="233527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3">
            <a:extLst>
              <a:ext uri="{FF2B5EF4-FFF2-40B4-BE49-F238E27FC236}">
                <a16:creationId xmlns:a16="http://schemas.microsoft.com/office/drawing/2014/main" id="{208675FA-1E30-4D02-9BB2-7C9112542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377" y="5369683"/>
            <a:ext cx="1282180" cy="85922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Alain CARACAZZANI</a:t>
            </a:r>
          </a:p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Julie CIRES</a:t>
            </a:r>
          </a:p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Daniel SOKOLOWSKI</a:t>
            </a:r>
          </a:p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Emilie PEPE</a:t>
            </a:r>
          </a:p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Fanny ALESSANDRI</a:t>
            </a:r>
          </a:p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Nastasia UGAZZI</a:t>
            </a:r>
          </a:p>
        </p:txBody>
      </p:sp>
      <p:sp>
        <p:nvSpPr>
          <p:cNvPr id="46" name="Text Box 3">
            <a:extLst>
              <a:ext uri="{FF2B5EF4-FFF2-40B4-BE49-F238E27FC236}">
                <a16:creationId xmlns:a16="http://schemas.microsoft.com/office/drawing/2014/main" id="{3C0D0C1E-4B02-4E58-A9B7-D9EA23FAB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565" y="5369683"/>
            <a:ext cx="1468613" cy="232851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Benjamin DJAMBADZIAN</a:t>
            </a:r>
          </a:p>
        </p:txBody>
      </p:sp>
      <p:sp>
        <p:nvSpPr>
          <p:cNvPr id="47" name="Text Box 3">
            <a:extLst>
              <a:ext uri="{FF2B5EF4-FFF2-40B4-BE49-F238E27FC236}">
                <a16:creationId xmlns:a16="http://schemas.microsoft.com/office/drawing/2014/main" id="{C445A34A-E3CA-46CA-970A-02E05F1DB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13" y="5369683"/>
            <a:ext cx="1282180" cy="232851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Abdelkrim AICHOUR</a:t>
            </a:r>
          </a:p>
        </p:txBody>
      </p:sp>
      <p:sp>
        <p:nvSpPr>
          <p:cNvPr id="48" name="Text Box 3">
            <a:extLst>
              <a:ext uri="{FF2B5EF4-FFF2-40B4-BE49-F238E27FC236}">
                <a16:creationId xmlns:a16="http://schemas.microsoft.com/office/drawing/2014/main" id="{B9FA04E5-0EEE-4C21-AA9E-DC023B537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8375" y="5380051"/>
            <a:ext cx="1282180" cy="355164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Jean-Marc BALLEY</a:t>
            </a:r>
          </a:p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Adeline RAJAONA</a:t>
            </a:r>
          </a:p>
        </p:txBody>
      </p:sp>
      <p:sp>
        <p:nvSpPr>
          <p:cNvPr id="49" name="Text Box 3">
            <a:extLst>
              <a:ext uri="{FF2B5EF4-FFF2-40B4-BE49-F238E27FC236}">
                <a16:creationId xmlns:a16="http://schemas.microsoft.com/office/drawing/2014/main" id="{A624E3B3-360D-461A-85A6-74F8E0EC6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90" y="5380051"/>
            <a:ext cx="1282180" cy="355164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Laura GAMACHO</a:t>
            </a:r>
          </a:p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Solange GAU</a:t>
            </a:r>
          </a:p>
        </p:txBody>
      </p: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9FD1A1E4-97E1-49AB-90C1-0155AAF2BC16}"/>
              </a:ext>
            </a:extLst>
          </p:cNvPr>
          <p:cNvCxnSpPr>
            <a:cxnSpLocks/>
          </p:cNvCxnSpPr>
          <p:nvPr/>
        </p:nvCxnSpPr>
        <p:spPr>
          <a:xfrm flipH="1">
            <a:off x="907467" y="4860751"/>
            <a:ext cx="5826214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FBB93ACC-A489-4BE1-B82C-7BC2962511CE}"/>
              </a:ext>
            </a:extLst>
          </p:cNvPr>
          <p:cNvCxnSpPr>
            <a:cxnSpLocks/>
          </p:cNvCxnSpPr>
          <p:nvPr/>
        </p:nvCxnSpPr>
        <p:spPr>
          <a:xfrm>
            <a:off x="4081699" y="4877578"/>
            <a:ext cx="0" cy="492097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>
            <a:extLst>
              <a:ext uri="{FF2B5EF4-FFF2-40B4-BE49-F238E27FC236}">
                <a16:creationId xmlns:a16="http://schemas.microsoft.com/office/drawing/2014/main" id="{12ABD744-1F7A-46BC-80DC-807CA9A850E6}"/>
              </a:ext>
            </a:extLst>
          </p:cNvPr>
          <p:cNvCxnSpPr>
            <a:cxnSpLocks/>
          </p:cNvCxnSpPr>
          <p:nvPr/>
        </p:nvCxnSpPr>
        <p:spPr>
          <a:xfrm>
            <a:off x="2412653" y="4877578"/>
            <a:ext cx="0" cy="502473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B28F51EB-F986-4878-938F-8FBB21712091}"/>
              </a:ext>
            </a:extLst>
          </p:cNvPr>
          <p:cNvCxnSpPr>
            <a:cxnSpLocks/>
          </p:cNvCxnSpPr>
          <p:nvPr/>
        </p:nvCxnSpPr>
        <p:spPr>
          <a:xfrm>
            <a:off x="907467" y="4860751"/>
            <a:ext cx="0" cy="502473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B3136539-788C-451D-9C03-EB795A55FA26}"/>
              </a:ext>
            </a:extLst>
          </p:cNvPr>
          <p:cNvCxnSpPr>
            <a:cxnSpLocks/>
          </p:cNvCxnSpPr>
          <p:nvPr/>
        </p:nvCxnSpPr>
        <p:spPr>
          <a:xfrm>
            <a:off x="5294947" y="4877577"/>
            <a:ext cx="0" cy="502473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D0C1F0E1-177E-43A6-9CCA-14D1DC0D01E5}"/>
              </a:ext>
            </a:extLst>
          </p:cNvPr>
          <p:cNvCxnSpPr>
            <a:cxnSpLocks/>
          </p:cNvCxnSpPr>
          <p:nvPr/>
        </p:nvCxnSpPr>
        <p:spPr>
          <a:xfrm>
            <a:off x="6711618" y="4872389"/>
            <a:ext cx="0" cy="502473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>
            <a:extLst>
              <a:ext uri="{FF2B5EF4-FFF2-40B4-BE49-F238E27FC236}">
                <a16:creationId xmlns:a16="http://schemas.microsoft.com/office/drawing/2014/main" id="{2B23E502-D9DE-4559-AF70-622F8BA60FCB}"/>
              </a:ext>
            </a:extLst>
          </p:cNvPr>
          <p:cNvCxnSpPr>
            <a:cxnSpLocks/>
          </p:cNvCxnSpPr>
          <p:nvPr/>
        </p:nvCxnSpPr>
        <p:spPr>
          <a:xfrm>
            <a:off x="3827640" y="4369916"/>
            <a:ext cx="0" cy="502473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751739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bg1">
                <a:alpha val="49000"/>
              </a:schemeClr>
            </a:gs>
            <a:gs pos="100000">
              <a:schemeClr val="accent1"/>
            </a:gs>
          </a:gsLst>
          <a:lin ang="5400000" scaled="1"/>
        </a:gradFill>
      </a:spPr>
      <a:bodyPr rtlCol="0" anchor="ctr"/>
      <a:lstStyle>
        <a:defPPr algn="ctr" defTabSz="946150">
          <a:defRPr sz="1200" b="1" dirty="0">
            <a:solidFill>
              <a:srgbClr val="000000"/>
            </a:solidFill>
            <a:latin typeface="Calibri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 cmpd="sng">
          <a:solidFill>
            <a:srgbClr val="C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gradFill rotWithShape="0">
          <a:gsLst>
            <a:gs pos="0">
              <a:srgbClr val="FFFFFF"/>
            </a:gs>
            <a:gs pos="100000">
              <a:schemeClr val="accent1"/>
            </a:gs>
          </a:gsLst>
          <a:lin ang="5400000" scaled="1"/>
        </a:gradFill>
        <a:ln w="25400">
          <a:solidFill>
            <a:srgbClr val="89A4A7"/>
          </a:solidFill>
          <a:miter lim="800000"/>
          <a:headEnd/>
          <a:tailEnd/>
        </a:ln>
        <a:effectLst>
          <a:outerShdw dist="28398" dir="3806097" algn="ctr" rotWithShape="0">
            <a:schemeClr val="bg2">
              <a:lumMod val="40000"/>
              <a:lumOff val="60000"/>
              <a:alpha val="50000"/>
            </a:schemeClr>
          </a:outerShdw>
        </a:effectLst>
      </a:spPr>
      <a:bodyPr lIns="94640" tIns="47320" rIns="94640" bIns="47320"/>
      <a:lstStyle>
        <a:defPPr algn="ctr" defTabSz="946150">
          <a:defRPr sz="900" b="1" u="sng" dirty="0" smtClean="0">
            <a:solidFill>
              <a:srgbClr val="000000"/>
            </a:solidFill>
            <a:latin typeface="Calibri" pitchFamily="34" charset="0"/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5252</TotalTime>
  <Words>131</Words>
  <Application>Microsoft Office PowerPoint</Application>
  <PresentationFormat>Personnalisé</PresentationFormat>
  <Paragraphs>55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Modèle par défaut</vt:lpstr>
      <vt:lpstr>Présentation PowerPoint</vt:lpstr>
    </vt:vector>
  </TitlesOfParts>
  <Company>Universite de la mediterranee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senes</dc:creator>
  <cp:lastModifiedBy>AZAN Isabelle</cp:lastModifiedBy>
  <cp:revision>449</cp:revision>
  <cp:lastPrinted>2018-01-23T15:26:58Z</cp:lastPrinted>
  <dcterms:created xsi:type="dcterms:W3CDTF">2011-12-19T13:27:09Z</dcterms:created>
  <dcterms:modified xsi:type="dcterms:W3CDTF">2021-06-03T07:03:18Z</dcterms:modified>
</cp:coreProperties>
</file>